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4"/>
  </p:notesMasterIdLst>
  <p:sldIdLst>
    <p:sldId id="275" r:id="rId2"/>
    <p:sldId id="315" r:id="rId3"/>
    <p:sldId id="299" r:id="rId4"/>
    <p:sldId id="328" r:id="rId5"/>
    <p:sldId id="323" r:id="rId6"/>
    <p:sldId id="329" r:id="rId7"/>
    <p:sldId id="362" r:id="rId8"/>
    <p:sldId id="363" r:id="rId9"/>
    <p:sldId id="364" r:id="rId10"/>
    <p:sldId id="369" r:id="rId11"/>
    <p:sldId id="324" r:id="rId12"/>
    <p:sldId id="331" r:id="rId13"/>
    <p:sldId id="365" r:id="rId14"/>
    <p:sldId id="366" r:id="rId15"/>
    <p:sldId id="367" r:id="rId16"/>
    <p:sldId id="368" r:id="rId17"/>
    <p:sldId id="325" r:id="rId18"/>
    <p:sldId id="355" r:id="rId19"/>
    <p:sldId id="370" r:id="rId20"/>
    <p:sldId id="351" r:id="rId21"/>
    <p:sldId id="352" r:id="rId22"/>
    <p:sldId id="354" r:id="rId23"/>
    <p:sldId id="371" r:id="rId24"/>
    <p:sldId id="357" r:id="rId25"/>
    <p:sldId id="359" r:id="rId26"/>
    <p:sldId id="358" r:id="rId27"/>
    <p:sldId id="372" r:id="rId28"/>
    <p:sldId id="360" r:id="rId29"/>
    <p:sldId id="373" r:id="rId30"/>
    <p:sldId id="326" r:id="rId31"/>
    <p:sldId id="361" r:id="rId32"/>
    <p:sldId id="322" r:id="rId33"/>
  </p:sldIdLst>
  <p:sldSz cx="12192000" cy="6858000"/>
  <p:notesSz cx="6858000" cy="9144000"/>
  <p:embeddedFontLst>
    <p:embeddedFont>
      <p:font typeface="Montserrat Light" panose="00000400000000000000" pitchFamily="2" charset="0"/>
      <p:regular r:id="rId35"/>
    </p:embeddedFont>
    <p:embeddedFont>
      <p:font typeface="Sitka Text" pitchFamily="2" charset="0"/>
      <p:regular r:id="rId36"/>
      <p:bold r:id="rId37"/>
      <p:italic r:id="rId38"/>
      <p:boldItalic r:id="rId39"/>
    </p:embeddedFont>
    <p:embeddedFont>
      <p:font typeface="等线" panose="02010600030101010101" pitchFamily="2" charset="-122"/>
      <p:regular r:id="rId40"/>
      <p:bold r:id="rId41"/>
    </p:embeddedFont>
    <p:embeddedFont>
      <p:font typeface="等线 Light" panose="02010600030101010101" pitchFamily="2" charset="-122"/>
      <p:regular r:id="rId42"/>
    </p:embeddedFont>
    <p:embeddedFont>
      <p:font typeface="微软雅黑" panose="020B0503020204020204" pitchFamily="34" charset="-122"/>
      <p:regular r:id="rId43"/>
      <p:bold r:id="rId4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62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96" y="40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026EB-4058-4BC7-8426-D7194AF02EC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9B6501-1FA3-4C81-8BF3-01BFF0E331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10FD2-7342-4681-882A-4B6560D700F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10FD2-7342-4681-882A-4B6560D700F0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362B0-12AC-4085-87E0-7E16945EABF7}" type="datetimeFigureOut">
              <a:rPr lang="zh-CN" altLang="en-US" smtClean="0"/>
              <a:t>2024/5/6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4919241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itka Text"/>
              <a:ea typeface="微软雅黑 Light" panose="020B0502040204020203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82503" y="2275367"/>
            <a:ext cx="47136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Novecento wide Bold" panose="00000805000000000000" pitchFamily="50" charset="0"/>
                <a:ea typeface="思源黑体 Medium" panose="020B0600000000000000" pitchFamily="34" charset="-122"/>
              </a:rPr>
              <a:t>QG STUDIO</a:t>
            </a:r>
            <a:endParaRPr lang="zh-CN" altLang="en-US" sz="6000" b="1" dirty="0">
              <a:solidFill>
                <a:schemeClr val="bg1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83847" y="3274139"/>
            <a:ext cx="3941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答辩汇报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83848" y="5456348"/>
            <a:ext cx="2785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汇报人：陈明楷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83847" y="5926209"/>
            <a:ext cx="4125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汇报时间：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pic>
        <p:nvPicPr>
          <p:cNvPr id="10" name="图形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87748" y="-2526731"/>
            <a:ext cx="10224035" cy="10548612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882504" y="2448889"/>
            <a:ext cx="0" cy="127101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794144" y="3423982"/>
            <a:ext cx="176720" cy="1870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形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29863" y="5429921"/>
            <a:ext cx="938469" cy="96826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757" y="419505"/>
            <a:ext cx="8393742" cy="6329781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企业界面分析</a:t>
            </a:r>
          </a:p>
        </p:txBody>
      </p:sp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3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登录身份信息保存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50853" y="1242588"/>
            <a:ext cx="910018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登录信息保存中，本来打算通过登录界面提交表单来发送请求给网页，但是网页</a:t>
            </a:r>
          </a:p>
          <a:p>
            <a:r>
              <a:rPr lang="zh-CN" altLang="en-US" sz="2000" dirty="0"/>
              <a:t>无法直接获取到请求体中的内容，且这种方法不通用，因此后续观察了其他已有</a:t>
            </a:r>
          </a:p>
          <a:p>
            <a:r>
              <a:rPr lang="zh-CN" altLang="en-US" sz="2000" dirty="0"/>
              <a:t>的登录实现。</a:t>
            </a:r>
          </a:p>
          <a:p>
            <a:r>
              <a:rPr lang="zh-CN" altLang="en-US" sz="2000" dirty="0"/>
              <a:t>例如：网站版哔哩哔哩的登录，想到了使用</a:t>
            </a:r>
            <a:r>
              <a:rPr lang="en-US" altLang="zh-CN" sz="2000" dirty="0"/>
              <a:t>cookie</a:t>
            </a:r>
            <a:r>
              <a:rPr lang="zh-CN" altLang="en-US" sz="2000" dirty="0"/>
              <a:t>进行保存用户信息。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81" y="2592665"/>
            <a:ext cx="9288865" cy="258236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查看企业信息的保存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2181118" y="1264325"/>
            <a:ext cx="5314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根据企业按钮的点击进入相应企业的信息界面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2315"/>
            <a:ext cx="9527102" cy="374110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如何保证资金稳定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419142" y="1337956"/>
            <a:ext cx="7879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资金的稳定，即不凭空消失资金，也不凭空产生资金，资金是流动的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441" y="1698692"/>
            <a:ext cx="8425421" cy="406346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649700" y="5768945"/>
            <a:ext cx="94179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这里利用了事务的机制，当事务后的三件事中有一件事出现了异常，都会回滚事务</a:t>
            </a:r>
            <a:endParaRPr lang="en-US" altLang="zh-CN" sz="2000" dirty="0"/>
          </a:p>
          <a:p>
            <a:r>
              <a:rPr lang="zh-CN" altLang="en-US" sz="2000" dirty="0"/>
              <a:t>以此保证资金的稳定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如何保证资金稳定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701685" y="1153290"/>
            <a:ext cx="48013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注销企业资金应当如何处理企业资金问题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079147" y="181681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想法一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4284301" y="366626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想法二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34" y="2407898"/>
            <a:ext cx="9708789" cy="109590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08" y="4306302"/>
            <a:ext cx="9630715" cy="197465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如何保证资金稳定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084740" y="1394052"/>
            <a:ext cx="8000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对于多个企业负责人处理同一转账申请的问题，容易导致资金数据的不稳定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30" y="2747061"/>
            <a:ext cx="9825053" cy="1147452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132106" y="4207544"/>
            <a:ext cx="781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通过锁的机制确保该申请一次只能被一个申请人处理，且甄别是否被处理，防止出现二次处理的情况发生，导致资金流动不稳定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090035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4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5161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42943" y="509859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验证登录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373142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7" y="315105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076917" y="1122512"/>
            <a:ext cx="41679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登录注册界面使用了验证码的业务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457" y="1952334"/>
            <a:ext cx="2959252" cy="404515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rcRect l="9775" t="20734" r="25000" b="11858"/>
          <a:stretch>
            <a:fillRect/>
          </a:stretch>
        </p:blipFill>
        <p:spPr>
          <a:xfrm>
            <a:off x="1204595" y="1701165"/>
            <a:ext cx="7710805" cy="454787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5161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42943" y="509859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验证登录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373142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7" y="315105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E5083348-471D-D252-E694-6DEA183E2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84" y="1676428"/>
            <a:ext cx="9841523" cy="44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19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142000" y="796672"/>
            <a:ext cx="5392402" cy="5392401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-1189667" y="-250994"/>
            <a:ext cx="7487735" cy="7487734"/>
          </a:xfrm>
          <a:prstGeom prst="ellipse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-100010" y="1110117"/>
            <a:ext cx="6810228" cy="6810226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-743543" y="-1707853"/>
            <a:ext cx="7487735" cy="7487734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85488" y="1791863"/>
            <a:ext cx="3468634" cy="3468634"/>
          </a:xfrm>
          <a:prstGeom prst="ellipse">
            <a:avLst/>
          </a:prstGeom>
          <a:noFill/>
          <a:ln w="44450">
            <a:solidFill>
              <a:srgbClr val="3843B3">
                <a:alpha val="2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>
            <a:off x="878743" y="1885118"/>
            <a:ext cx="3282124" cy="3282124"/>
          </a:xfrm>
          <a:prstGeom prst="ellipse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6106582" y="1082192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621523" y="2096976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773585" y="3223598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6621523" y="4309828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5305305" y="963203"/>
            <a:ext cx="619822" cy="634301"/>
            <a:chOff x="5305305" y="963203"/>
            <a:chExt cx="619822" cy="634301"/>
          </a:xfrm>
        </p:grpSpPr>
        <p:sp>
          <p:nvSpPr>
            <p:cNvPr id="12" name="椭圆 11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796671" y="1977986"/>
            <a:ext cx="619822" cy="634301"/>
            <a:chOff x="5305305" y="963203"/>
            <a:chExt cx="619822" cy="634301"/>
          </a:xfrm>
        </p:grpSpPr>
        <p:sp>
          <p:nvSpPr>
            <p:cNvPr id="25" name="椭圆 24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989199" y="3126456"/>
            <a:ext cx="619822" cy="634301"/>
            <a:chOff x="5305305" y="963203"/>
            <a:chExt cx="619822" cy="634301"/>
          </a:xfrm>
        </p:grpSpPr>
        <p:sp>
          <p:nvSpPr>
            <p:cNvPr id="28" name="椭圆 27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786089" y="4239680"/>
            <a:ext cx="619822" cy="633542"/>
            <a:chOff x="5305305" y="963962"/>
            <a:chExt cx="619822" cy="633542"/>
          </a:xfrm>
        </p:grpSpPr>
        <p:sp>
          <p:nvSpPr>
            <p:cNvPr id="31" name="椭圆 30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360810" y="963962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1029825" y="3013500"/>
            <a:ext cx="2979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答辩目录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6204992" y="1090426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项目简介</a:t>
            </a:r>
            <a:endParaRPr lang="zh-CN" altLang="en-US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6752208" y="2056584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项目</a:t>
            </a:r>
            <a:r>
              <a:rPr lang="zh-CN" altLang="en-US" sz="24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分析</a:t>
            </a:r>
            <a:endParaRPr lang="en-US" altLang="zh-CN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891398" y="3180164"/>
            <a:ext cx="2392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项目难点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6608736" y="4295944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项目亮点</a:t>
            </a:r>
          </a:p>
        </p:txBody>
      </p:sp>
      <p:pic>
        <p:nvPicPr>
          <p:cNvPr id="47" name="图形 4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95832" y="2323777"/>
            <a:ext cx="2197822" cy="2267595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079850" y="3707176"/>
            <a:ext cx="2944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n>
                  <a:solidFill>
                    <a:schemeClr val="bg1"/>
                  </a:solidFill>
                </a:ln>
                <a:noFill/>
                <a:latin typeface="Novecento wide Bold" panose="00000805000000000000" pitchFamily="50" charset="0"/>
                <a:ea typeface="思源黑体 Medium" panose="020B0600000000000000" pitchFamily="34" charset="-122"/>
              </a:rPr>
              <a:t>Directory</a:t>
            </a:r>
            <a:endParaRPr lang="zh-CN" altLang="en-US" sz="2000" dirty="0">
              <a:ln>
                <a:solidFill>
                  <a:schemeClr val="bg1"/>
                </a:solidFill>
              </a:ln>
              <a:noFill/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127826" y="5487271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292392" y="5417123"/>
            <a:ext cx="619822" cy="633542"/>
            <a:chOff x="5305305" y="963962"/>
            <a:chExt cx="619822" cy="633542"/>
          </a:xfrm>
        </p:grpSpPr>
        <p:sp>
          <p:nvSpPr>
            <p:cNvPr id="35" name="椭圆 34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360810" y="963962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5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6204992" y="5498331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总结</a:t>
            </a:r>
            <a:endParaRPr lang="zh-CN" altLang="en-US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6" y="373433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200858" y="1153290"/>
            <a:ext cx="2811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用户被封禁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94" y="2113421"/>
            <a:ext cx="9375539" cy="35280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152182" y="314373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1167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4938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185553" y="1270717"/>
            <a:ext cx="2811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企业被封禁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89" y="2105912"/>
            <a:ext cx="9742629" cy="421026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152182" y="31642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79671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75554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252913" y="771634"/>
            <a:ext cx="2811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资金实时更新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143016" y="317381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20" y="1499870"/>
            <a:ext cx="9656445" cy="3810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20" y="1408430"/>
            <a:ext cx="9503410" cy="490029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520" y="1408430"/>
            <a:ext cx="9502775" cy="4676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1167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4938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0152182" y="31642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939F159-E718-6146-DB1D-6AD0E18C1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1" y="1600906"/>
            <a:ext cx="9773325" cy="314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53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对敏感信息加密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1033" y="372540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618211" y="1236761"/>
            <a:ext cx="496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对用户密码和支付进行哈希算法加密处理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0152180" y="314502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215" y="1831103"/>
            <a:ext cx="6374739" cy="471192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20839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376134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2963063" y="1215158"/>
            <a:ext cx="53427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当企业负责人同时处理同一申请时，会甄别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25" y="2152914"/>
            <a:ext cx="9344069" cy="39020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147719" y="316300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741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6742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2546893" y="1249094"/>
            <a:ext cx="5542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当企业负责人同时处理同一转账申请时，会甄别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15" y="2393950"/>
            <a:ext cx="9733280" cy="36233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741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6742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8E166D8-7512-A4FC-E298-D32A745DE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828800"/>
            <a:ext cx="9896150" cy="351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2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59060" y="509859"/>
            <a:ext cx="332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高并发问题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4251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589653" y="1077236"/>
            <a:ext cx="7433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防止服务器卡顿而发送多次相同的请求，进行限制（即禁用按钮）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0152182" y="315358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85" y="1477010"/>
            <a:ext cx="8860155" cy="537337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885" y="1522622"/>
            <a:ext cx="8682990" cy="51803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741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6742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4DE8A72-CF46-853D-8503-6EBCDAE24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17" y="1145312"/>
            <a:ext cx="9443804" cy="561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037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2506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1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5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17416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76645" y="541781"/>
            <a:ext cx="332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436002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24272" y="318075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系统模块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24272" y="372805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968457" y="1642994"/>
            <a:ext cx="64828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完成了系统的设计和开发，实现了用户注册、登录、个人信息管理、资金操作等核心功能。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企业群组模块的实现使用户能够创建和管理企业群组，并进行资金的充值和分配。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用户中心和资金中心模块为用户提供了方便的资金管理和查询功能。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968457" y="11500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i="0" dirty="0">
                <a:effectLst/>
                <a:highlight>
                  <a:srgbClr val="FFFFFF"/>
                </a:highlight>
                <a:latin typeface="Söhne"/>
              </a:rPr>
              <a:t>项目的主要成果包括：</a:t>
            </a:r>
            <a:endParaRPr lang="zh-CN" altLang="en-US" sz="2400" b="1" dirty="0"/>
          </a:p>
        </p:txBody>
      </p:sp>
      <p:sp>
        <p:nvSpPr>
          <p:cNvPr id="16" name="文本框 15"/>
          <p:cNvSpPr txBox="1"/>
          <p:nvPr/>
        </p:nvSpPr>
        <p:spPr>
          <a:xfrm>
            <a:off x="921458" y="373467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收获经验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945367" y="4166560"/>
            <a:ext cx="67336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在实现项目的过程中，我意识到了自己对于</a:t>
            </a:r>
            <a:r>
              <a:rPr lang="en-US" altLang="zh-CN" dirty="0" err="1"/>
              <a:t>mvc</a:t>
            </a:r>
            <a:r>
              <a:rPr lang="zh-CN" altLang="en-US" dirty="0"/>
              <a:t>架构的认识有所欠缺，需要提升代码的复用性，以及对于一些技术有所欠缺，导致前端框架做的并不精美，但是还是能完成基本的业务。同时也认识到自己一些</a:t>
            </a:r>
            <a:r>
              <a:rPr lang="en-US" altLang="zh-CN" dirty="0"/>
              <a:t>java</a:t>
            </a:r>
            <a:r>
              <a:rPr lang="zh-CN" altLang="en-US" dirty="0"/>
              <a:t>基础知识尚未掌握牢固，给了我一个机会去查漏补缺。在训练营的日子里，也磨练了我坚持不懈、持之以恒的精神。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形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57074" y="629136"/>
            <a:ext cx="5277852" cy="544540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 flipV="1">
            <a:off x="0" y="3667956"/>
            <a:ext cx="12192000" cy="3190043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itka Text"/>
              <a:ea typeface="微软雅黑 Light" panose="020B0502040204020203" charset="-122"/>
              <a:cs typeface="+mn-cs"/>
            </a:endParaRPr>
          </a:p>
        </p:txBody>
      </p:sp>
      <p:pic>
        <p:nvPicPr>
          <p:cNvPr id="13" name="图形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57074" y="680577"/>
            <a:ext cx="5277852" cy="544540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706439" y="2831087"/>
            <a:ext cx="63027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3843B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恳请老师批评指正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341809" y="3707963"/>
            <a:ext cx="3508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b="1" dirty="0">
                <a:ln>
                  <a:solidFill>
                    <a:schemeClr val="bg1"/>
                  </a:solidFill>
                </a:ln>
                <a:noFill/>
                <a:latin typeface="Novecento wide Bold" panose="00000805000000000000" pitchFamily="50" charset="0"/>
                <a:ea typeface="思源黑体 Medium" panose="020B0600000000000000" pitchFamily="34" charset="-122"/>
              </a:rPr>
              <a:t>Thanks</a:t>
            </a:r>
            <a:endParaRPr lang="zh-CN" altLang="en-US" sz="2000" b="1" dirty="0">
              <a:ln>
                <a:solidFill>
                  <a:schemeClr val="bg1"/>
                </a:solidFill>
              </a:ln>
              <a:noFill/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5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132106" y="1470131"/>
            <a:ext cx="58602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数字货币成为越来越多人的支付方式选择，一个安全高效，功能丰富的资金管理网站可以更好地满 足用户的需求，可以让用户更好地管理自己的资金，确认资金明细。</a:t>
            </a:r>
          </a:p>
        </p:txBody>
      </p:sp>
      <p:sp>
        <p:nvSpPr>
          <p:cNvPr id="14" name="椭圆 13"/>
          <p:cNvSpPr/>
          <p:nvPr/>
        </p:nvSpPr>
        <p:spPr>
          <a:xfrm>
            <a:off x="968457" y="3192522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27098" y="3163214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项目目标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132106" y="3882580"/>
            <a:ext cx="635829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为开发一个资金管理系统，以满足用户对流动资金的管理，旨在提供一个安全高效，功能丰富的 资金管理系统。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2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转账分析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097526" y="1355152"/>
            <a:ext cx="7102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资金系统的管理，使用了第三方对资金进行了管控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968457" y="5600230"/>
            <a:ext cx="7412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这里第三方充当了对收款方与付款方之间的桥梁，转账订单由第三方，对双方资金的增加与删除均由第三方进行操作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206" y="2001482"/>
            <a:ext cx="9570250" cy="340038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登录注册分析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651739" y="1539818"/>
            <a:ext cx="3522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登录注册界面分析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75" y="2519370"/>
            <a:ext cx="9669440" cy="221101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03" y="1092951"/>
            <a:ext cx="9800137" cy="523760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主界面分析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662593" y="1291789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主界面实现流程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3" y="2232315"/>
            <a:ext cx="9956620" cy="3622227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493116" y="1291789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企业信息界面实现流程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企业界面分析</a:t>
            </a:r>
          </a:p>
        </p:txBody>
      </p:sp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895</Words>
  <Application>Microsoft Office PowerPoint</Application>
  <PresentationFormat>宽屏</PresentationFormat>
  <Paragraphs>209</Paragraphs>
  <Slides>32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1" baseType="lpstr">
      <vt:lpstr>Söhne</vt:lpstr>
      <vt:lpstr>等线 Light</vt:lpstr>
      <vt:lpstr>Montserrat Light</vt:lpstr>
      <vt:lpstr>Arial</vt:lpstr>
      <vt:lpstr>微软雅黑</vt:lpstr>
      <vt:lpstr>Sitka Text</vt:lpstr>
      <vt:lpstr>等线</vt:lpstr>
      <vt:lpstr>Novecento wide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邓 志聪</dc:creator>
  <cp:lastModifiedBy>Office</cp:lastModifiedBy>
  <cp:revision>18</cp:revision>
  <dcterms:created xsi:type="dcterms:W3CDTF">2022-04-30T16:30:00Z</dcterms:created>
  <dcterms:modified xsi:type="dcterms:W3CDTF">2024-05-06T01:49:17Z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2052-11.1.0.10009</vt:lpwstr>
  </property>
</Properties>
</file>

<file path=docProps/thumbnail.jpeg>
</file>